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Bebas Neue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6" roundtripDataSignature="AMtx7mjSQzjS5WzBgSSDBb1c4380njJ/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edium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edium-italic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53962e94e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3553962e94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53962e94e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553962e94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53962e94e_0_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553962e94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b94842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5b94842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5d8aa7d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05d8aa7d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5d8aa7d6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05d8aa7d6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53962e94e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3553962e94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5d8aa7d6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05d8aa7d6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5d8aa7d6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05d8aa7d6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5d8aa7d6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05d8aa7d6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5d8aa7d6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305d8aa7d6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5d8aa7d6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05d8aa7d6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94e53539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094e53539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94e53539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094e53539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94e5353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094e5353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fd71d061b341f7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fd71d061b341f7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53962e94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553962e94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53962e94e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3553962e94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53962e94e_0_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53962e94e_0_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53962e94e_0_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53962e94e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53962e94e_0_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53962e94e_0_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53962e94e_0_11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53962e94e_0_11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53962e94e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53962e94e_0_11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53962e94e_0_11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53962e94e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53962e94e_0_11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53962e94e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53962e94e_0_20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53962e94e_0_20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53962e94e_0_2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53962e94e_0_2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53962e94e_0_20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53962e94e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53962e94e_0_2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53962e94e_0_2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53962e94e_0_32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" name="Google Shape;39;g3553962e94e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53962e94e_0_3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g3553962e94e_0_35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53962e94e_0_0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53962e94e_0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low-yarn-066.notion.site/RAG-Prompt-Techniques-10dffc444faf8027ac2ddcb78423a369?pvs=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hyperlink" Target="https://miro.com/app/board/uXjVNvklNmc=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53962e94e_0_39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3553962e94e_0_39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50" name="Google Shape;50;g3553962e94e_0_39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000">
                <a:solidFill>
                  <a:srgbClr val="F6FE8C"/>
                </a:solidFill>
              </a:rPr>
              <a:t>Retrieval Augmented Generation</a:t>
            </a:r>
            <a:endParaRPr sz="30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Chunking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18" name="Google Shape;218;p10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127"/>
              <a:buNone/>
            </a:pPr>
            <a:r>
              <a:rPr b="1" lang="es"/>
              <a:t>Técnicas</a:t>
            </a:r>
            <a:endParaRPr b="1"/>
          </a:p>
          <a:p>
            <a:pPr indent="-30860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Tamaño fijo: Por tamaño de texto (por ejemplo, 1000 caracteres).</a:t>
            </a:r>
            <a:br>
              <a:rPr lang="es"/>
            </a:br>
            <a:endParaRPr/>
          </a:p>
          <a:p>
            <a:pPr indent="-30860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División consciente de la estructura recursiva: Combina el "Tamaño fijo" pero respeta los límites lingüísticos (puntos, comas, ...).</a:t>
            </a:r>
            <a:br>
              <a:rPr lang="es"/>
            </a:br>
            <a:endParaRPr/>
          </a:p>
          <a:p>
            <a:pPr indent="-30860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División consciente de la estructura: Conserva frases o párrafos, preservando la integridad semántica.</a:t>
            </a:r>
            <a:br>
              <a:rPr lang="es"/>
            </a:br>
            <a:endParaRPr/>
          </a:p>
          <a:p>
            <a:pPr indent="-30860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División consciente del contenido: Enfocado en documentos estructurados; Markdown, HTML, LaTeX,...</a:t>
            </a:r>
            <a:br>
              <a:rPr lang="es"/>
            </a:br>
            <a:endParaRPr/>
          </a:p>
          <a:p>
            <a:pPr indent="-30860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Segmentación basada en NLP: Enfocado en dividir los textos por cambios de tema.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913" y="1103850"/>
            <a:ext cx="7814174" cy="31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53962e94e_0_25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rPr lang="es" sz="3400"/>
              <a:t>Document Loading &amp; Chunking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3400"/>
          </a:p>
        </p:txBody>
      </p:sp>
      <p:pic>
        <p:nvPicPr>
          <p:cNvPr id="229" name="Google Shape;229;g3553962e94e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200"/>
              <a:t>Document retrieval and Reranking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</p:txBody>
      </p:sp>
      <p:sp>
        <p:nvSpPr>
          <p:cNvPr id="235" name="Google Shape;235;p13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A partir del prompt del usuario se crea una consulta a la base de datos vectorial.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Esta consulta primero pasa por el modelo de embedding.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La base de datos devuelve los resultados relevantes a partir de una consulta.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Estos resultados son relevantes a partir de un umbral.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Se ordenan los resultados por relevancia, 0 sin relevancia, 1 muy relevante.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/>
          <p:nvPr/>
        </p:nvSpPr>
        <p:spPr>
          <a:xfrm>
            <a:off x="537850" y="1096575"/>
            <a:ext cx="8099100" cy="35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100"/>
              <a:t>Document retrieval and Reranking</a:t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/>
          </a:p>
        </p:txBody>
      </p:sp>
      <p:sp>
        <p:nvSpPr>
          <p:cNvPr id="242" name="Google Shape;242;p14"/>
          <p:cNvSpPr/>
          <p:nvPr/>
        </p:nvSpPr>
        <p:spPr>
          <a:xfrm>
            <a:off x="3908013" y="12115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75" y="1681525"/>
            <a:ext cx="611875" cy="5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4"/>
          <p:cNvSpPr/>
          <p:nvPr/>
        </p:nvSpPr>
        <p:spPr>
          <a:xfrm>
            <a:off x="5328563" y="12115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Vector DB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14"/>
          <p:cNvCxnSpPr>
            <a:stCxn id="242" idx="3"/>
            <a:endCxn id="244" idx="1"/>
          </p:cNvCxnSpPr>
          <p:nvPr/>
        </p:nvCxnSpPr>
        <p:spPr>
          <a:xfrm>
            <a:off x="4984413" y="14398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6" name="Google Shape;2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9825" y="1681525"/>
            <a:ext cx="493875" cy="4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/>
          <p:nvPr/>
        </p:nvSpPr>
        <p:spPr>
          <a:xfrm>
            <a:off x="2487463" y="31139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14"/>
          <p:cNvCxnSpPr>
            <a:stCxn id="247" idx="0"/>
            <a:endCxn id="243" idx="2"/>
          </p:cNvCxnSpPr>
          <p:nvPr/>
        </p:nvCxnSpPr>
        <p:spPr>
          <a:xfrm flipH="1" rot="10800000">
            <a:off x="3025663" y="2273938"/>
            <a:ext cx="1420500" cy="84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9" name="Google Shape;249;p14"/>
          <p:cNvSpPr txBox="1"/>
          <p:nvPr/>
        </p:nvSpPr>
        <p:spPr>
          <a:xfrm>
            <a:off x="2223763" y="3880450"/>
            <a:ext cx="9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0" name="Google Shape;250;p14"/>
          <p:cNvCxnSpPr>
            <a:stCxn id="249" idx="0"/>
          </p:cNvCxnSpPr>
          <p:nvPr/>
        </p:nvCxnSpPr>
        <p:spPr>
          <a:xfrm flipH="1" rot="10800000">
            <a:off x="2720863" y="3581050"/>
            <a:ext cx="3900" cy="29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1" name="Google Shape;251;p14"/>
          <p:cNvSpPr/>
          <p:nvPr/>
        </p:nvSpPr>
        <p:spPr>
          <a:xfrm>
            <a:off x="5328563" y="31139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Rerank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14"/>
          <p:cNvCxnSpPr>
            <a:stCxn id="246" idx="2"/>
            <a:endCxn id="251" idx="0"/>
          </p:cNvCxnSpPr>
          <p:nvPr/>
        </p:nvCxnSpPr>
        <p:spPr>
          <a:xfrm>
            <a:off x="5866763" y="2175400"/>
            <a:ext cx="0" cy="93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3" name="Google Shape;2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813" y="3621050"/>
            <a:ext cx="611875" cy="5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4"/>
          <p:cNvSpPr txBox="1"/>
          <p:nvPr/>
        </p:nvSpPr>
        <p:spPr>
          <a:xfrm>
            <a:off x="3146088" y="2465350"/>
            <a:ext cx="9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Query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3908013" y="31139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Augmented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6" name="Google Shape;256;p14"/>
          <p:cNvCxnSpPr>
            <a:stCxn id="251" idx="1"/>
            <a:endCxn id="255" idx="3"/>
          </p:cNvCxnSpPr>
          <p:nvPr/>
        </p:nvCxnSpPr>
        <p:spPr>
          <a:xfrm rot="10800000">
            <a:off x="4984463" y="33422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" name="Google Shape;257;p14"/>
          <p:cNvCxnSpPr>
            <a:stCxn id="255" idx="1"/>
            <a:endCxn id="247" idx="3"/>
          </p:cNvCxnSpPr>
          <p:nvPr/>
        </p:nvCxnSpPr>
        <p:spPr>
          <a:xfrm rot="10800000">
            <a:off x="3563913" y="33422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8" name="Google Shape;258;p14"/>
          <p:cNvSpPr txBox="1"/>
          <p:nvPr/>
        </p:nvSpPr>
        <p:spPr>
          <a:xfrm>
            <a:off x="5926038" y="2326300"/>
            <a:ext cx="9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Relevant Chunks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4053063" y="3677450"/>
            <a:ext cx="786300" cy="877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4108863" y="3758625"/>
            <a:ext cx="669600" cy="1116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4108863" y="4385425"/>
            <a:ext cx="669600" cy="1116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4108863" y="4068275"/>
            <a:ext cx="669600" cy="271500"/>
          </a:xfrm>
          <a:prstGeom prst="rect">
            <a:avLst/>
          </a:prstGeom>
          <a:solidFill>
            <a:srgbClr val="B5661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4108863" y="3912117"/>
            <a:ext cx="669600" cy="1116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53962e94e_0_29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b="0" lang="es" sz="3400">
                <a:latin typeface="Roboto Medium"/>
                <a:ea typeface="Roboto Medium"/>
                <a:cs typeface="Roboto Medium"/>
                <a:sym typeface="Roboto Medium"/>
              </a:rPr>
              <a:t>Document retrieval and Reranking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2800"/>
          </a:p>
        </p:txBody>
      </p:sp>
      <p:pic>
        <p:nvPicPr>
          <p:cNvPr id="269" name="Google Shape;269;g3553962e94e_0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b94842d4e_0_0"/>
          <p:cNvSpPr/>
          <p:nvPr/>
        </p:nvSpPr>
        <p:spPr>
          <a:xfrm>
            <a:off x="976475" y="1169700"/>
            <a:ext cx="7451700" cy="36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5b94842d4e_0_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RAG Workflow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76" name="Google Shape;276;g35b94842d4e_0_0"/>
          <p:cNvSpPr/>
          <p:nvPr/>
        </p:nvSpPr>
        <p:spPr>
          <a:xfrm>
            <a:off x="1192700" y="1287650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Preparation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g35b94842d4e_0_0"/>
          <p:cNvSpPr/>
          <p:nvPr/>
        </p:nvSpPr>
        <p:spPr>
          <a:xfrm>
            <a:off x="2613250" y="1287650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Document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Loader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g35b94842d4e_0_0"/>
          <p:cNvSpPr/>
          <p:nvPr/>
        </p:nvSpPr>
        <p:spPr>
          <a:xfrm>
            <a:off x="4033800" y="12876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Document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Chunker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g35b94842d4e_0_0"/>
          <p:cNvSpPr/>
          <p:nvPr/>
        </p:nvSpPr>
        <p:spPr>
          <a:xfrm>
            <a:off x="5454350" y="12876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0" name="Google Shape;280;g35b94842d4e_0_0"/>
          <p:cNvCxnSpPr>
            <a:stCxn id="276" idx="3"/>
            <a:endCxn id="277" idx="1"/>
          </p:cNvCxnSpPr>
          <p:nvPr/>
        </p:nvCxnSpPr>
        <p:spPr>
          <a:xfrm>
            <a:off x="2269100" y="1515950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1" name="Google Shape;281;g35b94842d4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213" y="1784600"/>
            <a:ext cx="517575" cy="53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g35b94842d4e_0_0"/>
          <p:cNvCxnSpPr>
            <a:stCxn id="277" idx="3"/>
            <a:endCxn id="278" idx="1"/>
          </p:cNvCxnSpPr>
          <p:nvPr/>
        </p:nvCxnSpPr>
        <p:spPr>
          <a:xfrm>
            <a:off x="3689650" y="1515950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3" name="Google Shape;283;g35b94842d4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5975" y="1825546"/>
            <a:ext cx="410940" cy="45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g35b94842d4e_0_0"/>
          <p:cNvCxnSpPr>
            <a:stCxn id="278" idx="3"/>
            <a:endCxn id="279" idx="1"/>
          </p:cNvCxnSpPr>
          <p:nvPr/>
        </p:nvCxnSpPr>
        <p:spPr>
          <a:xfrm>
            <a:off x="5110200" y="15159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5" name="Google Shape;285;g35b94842d4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613" y="1757625"/>
            <a:ext cx="611875" cy="5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5b94842d4e_0_0"/>
          <p:cNvSpPr/>
          <p:nvPr/>
        </p:nvSpPr>
        <p:spPr>
          <a:xfrm>
            <a:off x="6874900" y="12876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Vector DB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7" name="Google Shape;287;g35b94842d4e_0_0"/>
          <p:cNvCxnSpPr>
            <a:stCxn id="279" idx="3"/>
            <a:endCxn id="286" idx="1"/>
          </p:cNvCxnSpPr>
          <p:nvPr/>
        </p:nvCxnSpPr>
        <p:spPr>
          <a:xfrm>
            <a:off x="6530750" y="15159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8" name="Google Shape;288;g35b94842d4e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6163" y="1757625"/>
            <a:ext cx="493875" cy="4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5b94842d4e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2413" y="1820900"/>
            <a:ext cx="493877" cy="36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5b94842d4e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85288" y="1832501"/>
            <a:ext cx="344100" cy="34412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5b94842d4e_0_0"/>
          <p:cNvSpPr/>
          <p:nvPr/>
        </p:nvSpPr>
        <p:spPr>
          <a:xfrm>
            <a:off x="2379000" y="2880150"/>
            <a:ext cx="1076400" cy="1076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35b94842d4e_0_0"/>
          <p:cNvCxnSpPr/>
          <p:nvPr/>
        </p:nvCxnSpPr>
        <p:spPr>
          <a:xfrm flipH="1">
            <a:off x="3439150" y="3321925"/>
            <a:ext cx="608700" cy="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" name="Google Shape;293;g35b94842d4e_0_0"/>
          <p:cNvCxnSpPr/>
          <p:nvPr/>
        </p:nvCxnSpPr>
        <p:spPr>
          <a:xfrm flipH="1" rot="10800000">
            <a:off x="3444225" y="3483950"/>
            <a:ext cx="5934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4" name="Google Shape;294;g35b94842d4e_0_0"/>
          <p:cNvSpPr/>
          <p:nvPr/>
        </p:nvSpPr>
        <p:spPr>
          <a:xfrm>
            <a:off x="4033800" y="31900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5" name="Google Shape;295;g35b94842d4e_0_0"/>
          <p:cNvCxnSpPr>
            <a:stCxn id="294" idx="0"/>
            <a:endCxn id="285" idx="2"/>
          </p:cNvCxnSpPr>
          <p:nvPr/>
        </p:nvCxnSpPr>
        <p:spPr>
          <a:xfrm flipH="1" rot="10800000">
            <a:off x="4572000" y="2350038"/>
            <a:ext cx="1420500" cy="84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6" name="Google Shape;296;g35b94842d4e_0_0"/>
          <p:cNvSpPr txBox="1"/>
          <p:nvPr/>
        </p:nvSpPr>
        <p:spPr>
          <a:xfrm>
            <a:off x="3770100" y="3956550"/>
            <a:ext cx="9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7" name="Google Shape;297;g35b94842d4e_0_0"/>
          <p:cNvCxnSpPr>
            <a:stCxn id="296" idx="0"/>
          </p:cNvCxnSpPr>
          <p:nvPr/>
        </p:nvCxnSpPr>
        <p:spPr>
          <a:xfrm flipH="1" rot="10800000">
            <a:off x="4267200" y="3657150"/>
            <a:ext cx="3900" cy="29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8" name="Google Shape;298;g35b94842d4e_0_0"/>
          <p:cNvSpPr/>
          <p:nvPr/>
        </p:nvSpPr>
        <p:spPr>
          <a:xfrm>
            <a:off x="6874900" y="31900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Rerank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g35b94842d4e_0_0"/>
          <p:cNvCxnSpPr>
            <a:stCxn id="288" idx="2"/>
            <a:endCxn id="298" idx="0"/>
          </p:cNvCxnSpPr>
          <p:nvPr/>
        </p:nvCxnSpPr>
        <p:spPr>
          <a:xfrm>
            <a:off x="7413101" y="2251500"/>
            <a:ext cx="0" cy="93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00" name="Google Shape;300;g35b94842d4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7150" y="3697150"/>
            <a:ext cx="611875" cy="5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5b94842d4e_0_0"/>
          <p:cNvSpPr txBox="1"/>
          <p:nvPr/>
        </p:nvSpPr>
        <p:spPr>
          <a:xfrm>
            <a:off x="4692425" y="2541450"/>
            <a:ext cx="9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Query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g35b94842d4e_0_0"/>
          <p:cNvSpPr/>
          <p:nvPr/>
        </p:nvSpPr>
        <p:spPr>
          <a:xfrm>
            <a:off x="5454350" y="31900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Augmented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3" name="Google Shape;303;g35b94842d4e_0_0"/>
          <p:cNvCxnSpPr>
            <a:stCxn id="298" idx="1"/>
            <a:endCxn id="302" idx="3"/>
          </p:cNvCxnSpPr>
          <p:nvPr/>
        </p:nvCxnSpPr>
        <p:spPr>
          <a:xfrm rot="10800000">
            <a:off x="6530800" y="34183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4" name="Google Shape;304;g35b94842d4e_0_0"/>
          <p:cNvCxnSpPr>
            <a:stCxn id="302" idx="1"/>
            <a:endCxn id="294" idx="3"/>
          </p:cNvCxnSpPr>
          <p:nvPr/>
        </p:nvCxnSpPr>
        <p:spPr>
          <a:xfrm rot="10800000">
            <a:off x="5110250" y="34183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5" name="Google Shape;305;g35b94842d4e_0_0"/>
          <p:cNvSpPr txBox="1"/>
          <p:nvPr/>
        </p:nvSpPr>
        <p:spPr>
          <a:xfrm>
            <a:off x="7472375" y="2402400"/>
            <a:ext cx="9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Relevant Chunks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35b94842d4e_0_0"/>
          <p:cNvSpPr/>
          <p:nvPr/>
        </p:nvSpPr>
        <p:spPr>
          <a:xfrm>
            <a:off x="5599400" y="3753550"/>
            <a:ext cx="786300" cy="877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5b94842d4e_0_0"/>
          <p:cNvSpPr/>
          <p:nvPr/>
        </p:nvSpPr>
        <p:spPr>
          <a:xfrm>
            <a:off x="5655200" y="3834725"/>
            <a:ext cx="669600" cy="1116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5b94842d4e_0_0"/>
          <p:cNvSpPr/>
          <p:nvPr/>
        </p:nvSpPr>
        <p:spPr>
          <a:xfrm>
            <a:off x="5655200" y="4461525"/>
            <a:ext cx="669600" cy="1116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5b94842d4e_0_0"/>
          <p:cNvSpPr/>
          <p:nvPr/>
        </p:nvSpPr>
        <p:spPr>
          <a:xfrm>
            <a:off x="5655200" y="4144375"/>
            <a:ext cx="669600" cy="271500"/>
          </a:xfrm>
          <a:prstGeom prst="rect">
            <a:avLst/>
          </a:prstGeom>
          <a:solidFill>
            <a:srgbClr val="B5661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5b94842d4e_0_0"/>
          <p:cNvSpPr/>
          <p:nvPr/>
        </p:nvSpPr>
        <p:spPr>
          <a:xfrm>
            <a:off x="5655200" y="3988217"/>
            <a:ext cx="669600" cy="1116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35b94842d4e_0_0"/>
          <p:cNvSpPr txBox="1"/>
          <p:nvPr/>
        </p:nvSpPr>
        <p:spPr>
          <a:xfrm>
            <a:off x="3404675" y="2942417"/>
            <a:ext cx="99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Augmented Prompt</a:t>
            </a:r>
            <a:endParaRPr b="0" i="0" sz="5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g35b94842d4e_0_0"/>
          <p:cNvSpPr txBox="1"/>
          <p:nvPr/>
        </p:nvSpPr>
        <p:spPr>
          <a:xfrm>
            <a:off x="3379200" y="3447075"/>
            <a:ext cx="9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0" i="0" sz="5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g35b94842d4e_0_0"/>
          <p:cNvSpPr txBox="1"/>
          <p:nvPr/>
        </p:nvSpPr>
        <p:spPr>
          <a:xfrm>
            <a:off x="4308160" y="3956550"/>
            <a:ext cx="9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4" name="Google Shape;314;g35b94842d4e_0_0"/>
          <p:cNvCxnSpPr>
            <a:endCxn id="313" idx="0"/>
          </p:cNvCxnSpPr>
          <p:nvPr/>
        </p:nvCxnSpPr>
        <p:spPr>
          <a:xfrm flipH="1">
            <a:off x="4805260" y="3667350"/>
            <a:ext cx="3600" cy="28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Advanced RAG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320" name="Google Shape;3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000" y="1046550"/>
            <a:ext cx="6170000" cy="38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305d8aa7d6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988" y="687775"/>
            <a:ext cx="7462024" cy="41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305d8aa7d6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363" y="657950"/>
            <a:ext cx="6725276" cy="42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53962e94e_0_173"/>
          <p:cNvSpPr/>
          <p:nvPr/>
        </p:nvSpPr>
        <p:spPr>
          <a:xfrm>
            <a:off x="603606" y="1751531"/>
            <a:ext cx="7955700" cy="235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3553962e94e_0_17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GenAI Project Lifecycle</a:t>
            </a:r>
            <a:endParaRPr/>
          </a:p>
        </p:txBody>
      </p:sp>
      <p:sp>
        <p:nvSpPr>
          <p:cNvPr id="57" name="Google Shape;57;g3553962e94e_0_173"/>
          <p:cNvSpPr/>
          <p:nvPr/>
        </p:nvSpPr>
        <p:spPr>
          <a:xfrm>
            <a:off x="605200" y="1735200"/>
            <a:ext cx="10980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553962e94e_0_173"/>
          <p:cNvSpPr/>
          <p:nvPr/>
        </p:nvSpPr>
        <p:spPr>
          <a:xfrm>
            <a:off x="1703201" y="1735200"/>
            <a:ext cx="12372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3553962e94e_0_173"/>
          <p:cNvSpPr/>
          <p:nvPr/>
        </p:nvSpPr>
        <p:spPr>
          <a:xfrm>
            <a:off x="2940365" y="1735200"/>
            <a:ext cx="1373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553962e94e_0_173"/>
          <p:cNvSpPr/>
          <p:nvPr/>
        </p:nvSpPr>
        <p:spPr>
          <a:xfrm>
            <a:off x="5634325" y="1735200"/>
            <a:ext cx="1221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553962e94e_0_173"/>
          <p:cNvSpPr/>
          <p:nvPr/>
        </p:nvSpPr>
        <p:spPr>
          <a:xfrm>
            <a:off x="6855600" y="1735200"/>
            <a:ext cx="1697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g3553962e94e_0_173"/>
          <p:cNvGrpSpPr/>
          <p:nvPr/>
        </p:nvGrpSpPr>
        <p:grpSpPr>
          <a:xfrm>
            <a:off x="597475" y="1301432"/>
            <a:ext cx="1434848" cy="2431700"/>
            <a:chOff x="0" y="1189982"/>
            <a:chExt cx="1955100" cy="3482813"/>
          </a:xfrm>
        </p:grpSpPr>
        <p:sp>
          <p:nvSpPr>
            <p:cNvPr id="63" name="Google Shape;63;g3553962e94e_0_173"/>
            <p:cNvSpPr/>
            <p:nvPr/>
          </p:nvSpPr>
          <p:spPr>
            <a:xfrm>
              <a:off x="0" y="1189982"/>
              <a:ext cx="1955100" cy="6690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4" name="Google Shape;64;g3553962e94e_0_173"/>
            <p:cNvSpPr txBox="1"/>
            <p:nvPr/>
          </p:nvSpPr>
          <p:spPr>
            <a:xfrm>
              <a:off x="10526" y="2057095"/>
              <a:ext cx="1496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Caso de uso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Definir coste y alcance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RAI &amp; Ethics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65" name="Google Shape;65;g3553962e94e_0_173"/>
          <p:cNvGrpSpPr/>
          <p:nvPr/>
        </p:nvGrpSpPr>
        <p:grpSpPr>
          <a:xfrm>
            <a:off x="1712317" y="1301199"/>
            <a:ext cx="1504704" cy="2432223"/>
            <a:chOff x="2263425" y="1189775"/>
            <a:chExt cx="2541300" cy="3483063"/>
          </a:xfrm>
        </p:grpSpPr>
        <p:sp>
          <p:nvSpPr>
            <p:cNvPr id="66" name="Google Shape;66;g3553962e94e_0_173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7" name="Google Shape;67;g3553962e94e_0_173"/>
            <p:cNvSpPr txBox="1"/>
            <p:nvPr/>
          </p:nvSpPr>
          <p:spPr>
            <a:xfrm>
              <a:off x="2351406" y="2057138"/>
              <a:ext cx="199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 existente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pre-entrenar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68" name="Google Shape;68;g3553962e94e_0_173"/>
          <p:cNvSpPr/>
          <p:nvPr/>
        </p:nvSpPr>
        <p:spPr>
          <a:xfrm>
            <a:off x="4314075" y="1735200"/>
            <a:ext cx="1320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g3553962e94e_0_173"/>
          <p:cNvGrpSpPr/>
          <p:nvPr/>
        </p:nvGrpSpPr>
        <p:grpSpPr>
          <a:xfrm>
            <a:off x="2934809" y="1301234"/>
            <a:ext cx="1697588" cy="2432096"/>
            <a:chOff x="2804109" y="1189775"/>
            <a:chExt cx="2541300" cy="3482382"/>
          </a:xfrm>
        </p:grpSpPr>
        <p:sp>
          <p:nvSpPr>
            <p:cNvPr id="70" name="Google Shape;70;g3553962e94e_0_173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ADAPTACIóN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1" name="Google Shape;71;g3553962e94e_0_173"/>
            <p:cNvSpPr txBox="1"/>
            <p:nvPr/>
          </p:nvSpPr>
          <p:spPr>
            <a:xfrm>
              <a:off x="2812479" y="2056457"/>
              <a:ext cx="205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PromPt Engineering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RAG, react,...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Fine-tuning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2" name="Google Shape;72;g3553962e94e_0_173"/>
          <p:cNvGrpSpPr/>
          <p:nvPr/>
        </p:nvGrpSpPr>
        <p:grpSpPr>
          <a:xfrm>
            <a:off x="5618898" y="1300799"/>
            <a:ext cx="1544348" cy="2432219"/>
            <a:chOff x="8176915" y="1189775"/>
            <a:chExt cx="2541300" cy="3483058"/>
          </a:xfrm>
        </p:grpSpPr>
        <p:sp>
          <p:nvSpPr>
            <p:cNvPr id="73" name="Google Shape;73;g3553962e94e_0_173"/>
            <p:cNvSpPr/>
            <p:nvPr/>
          </p:nvSpPr>
          <p:spPr>
            <a:xfrm>
              <a:off x="817691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MLOPS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4" name="Google Shape;74;g3553962e94e_0_173"/>
            <p:cNvSpPr txBox="1"/>
            <p:nvPr/>
          </p:nvSpPr>
          <p:spPr>
            <a:xfrm>
              <a:off x="8224722" y="2057133"/>
              <a:ext cx="1987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Optimitzación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Deploy del modelo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5" name="Google Shape;75;g3553962e94e_0_173"/>
          <p:cNvGrpSpPr/>
          <p:nvPr/>
        </p:nvGrpSpPr>
        <p:grpSpPr>
          <a:xfrm>
            <a:off x="6855601" y="1300900"/>
            <a:ext cx="1944836" cy="2432219"/>
            <a:chOff x="8176904" y="1189782"/>
            <a:chExt cx="2584500" cy="3483057"/>
          </a:xfrm>
        </p:grpSpPr>
        <p:sp>
          <p:nvSpPr>
            <p:cNvPr id="76" name="Google Shape;76;g3553962e94e_0_173"/>
            <p:cNvSpPr/>
            <p:nvPr/>
          </p:nvSpPr>
          <p:spPr>
            <a:xfrm>
              <a:off x="8176904" y="1189782"/>
              <a:ext cx="25845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integracióN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7" name="Google Shape;77;g3553962e94e_0_173"/>
            <p:cNvSpPr txBox="1"/>
            <p:nvPr/>
          </p:nvSpPr>
          <p:spPr>
            <a:xfrm>
              <a:off x="8176937" y="2057139"/>
              <a:ext cx="225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Api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Crear llm-powered apps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8" name="Google Shape;78;g3553962e94e_0_173"/>
          <p:cNvGrpSpPr/>
          <p:nvPr/>
        </p:nvGrpSpPr>
        <p:grpSpPr>
          <a:xfrm>
            <a:off x="4309812" y="1300977"/>
            <a:ext cx="1642188" cy="2432082"/>
            <a:chOff x="2804109" y="1189775"/>
            <a:chExt cx="2541300" cy="3482363"/>
          </a:xfrm>
        </p:grpSpPr>
        <p:sp>
          <p:nvSpPr>
            <p:cNvPr id="79" name="Google Shape;79;g3553962e94e_0_173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0" name="Google Shape;80;g3553962e94e_0_173"/>
            <p:cNvSpPr txBox="1"/>
            <p:nvPr/>
          </p:nvSpPr>
          <p:spPr>
            <a:xfrm>
              <a:off x="2811147" y="2056438"/>
              <a:ext cx="217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CUSTOM</a:t>
              </a: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W&amp;B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81" name="Google Shape;81;g3553962e94e_0_173"/>
          <p:cNvSpPr/>
          <p:nvPr/>
        </p:nvSpPr>
        <p:spPr>
          <a:xfrm flipH="1">
            <a:off x="343550" y="3988200"/>
            <a:ext cx="1373700" cy="4671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" name="Google Shape;82;g3553962e94e_0_173"/>
          <p:cNvSpPr/>
          <p:nvPr/>
        </p:nvSpPr>
        <p:spPr>
          <a:xfrm flipH="1">
            <a:off x="1463550" y="3988200"/>
            <a:ext cx="1544400" cy="467100"/>
          </a:xfrm>
          <a:prstGeom prst="homePlate">
            <a:avLst>
              <a:gd fmla="val 50000" name="adj"/>
            </a:avLst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" name="Google Shape;83;g3553962e94e_0_173"/>
          <p:cNvSpPr/>
          <p:nvPr/>
        </p:nvSpPr>
        <p:spPr>
          <a:xfrm flipH="1">
            <a:off x="2714775" y="3988200"/>
            <a:ext cx="1599300" cy="467100"/>
          </a:xfrm>
          <a:prstGeom prst="homePlat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" name="Google Shape;84;g3553962e94e_0_173"/>
          <p:cNvSpPr/>
          <p:nvPr/>
        </p:nvSpPr>
        <p:spPr>
          <a:xfrm flipH="1">
            <a:off x="4074400" y="3988200"/>
            <a:ext cx="1697700" cy="467100"/>
          </a:xfrm>
          <a:prstGeom prst="homePlate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" name="Google Shape;85;g3553962e94e_0_173"/>
          <p:cNvSpPr/>
          <p:nvPr/>
        </p:nvSpPr>
        <p:spPr>
          <a:xfrm flipH="1">
            <a:off x="5420650" y="3988200"/>
            <a:ext cx="1642200" cy="467100"/>
          </a:xfrm>
          <a:prstGeom prst="homePlat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" name="Google Shape;86;g3553962e94e_0_173"/>
          <p:cNvSpPr/>
          <p:nvPr/>
        </p:nvSpPr>
        <p:spPr>
          <a:xfrm flipH="1">
            <a:off x="6641100" y="3988200"/>
            <a:ext cx="1912200" cy="4671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87;g3553962e94e_0_173"/>
          <p:cNvSpPr/>
          <p:nvPr/>
        </p:nvSpPr>
        <p:spPr>
          <a:xfrm>
            <a:off x="6499075" y="322367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553962e94e_0_173"/>
          <p:cNvSpPr/>
          <p:nvPr/>
        </p:nvSpPr>
        <p:spPr>
          <a:xfrm>
            <a:off x="5371525" y="3478656"/>
            <a:ext cx="20775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3553962e94e_0_173"/>
          <p:cNvSpPr/>
          <p:nvPr/>
        </p:nvSpPr>
        <p:spPr>
          <a:xfrm>
            <a:off x="3965950" y="3719221"/>
            <a:ext cx="34830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553962e94e_0_173"/>
          <p:cNvSpPr/>
          <p:nvPr/>
        </p:nvSpPr>
        <p:spPr>
          <a:xfrm>
            <a:off x="3950775" y="3450250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553962e94e_0_173"/>
          <p:cNvSpPr/>
          <p:nvPr/>
        </p:nvSpPr>
        <p:spPr>
          <a:xfrm>
            <a:off x="2581750" y="371922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553962e94e_0_173"/>
          <p:cNvSpPr/>
          <p:nvPr/>
        </p:nvSpPr>
        <p:spPr>
          <a:xfrm>
            <a:off x="2976625" y="2676480"/>
            <a:ext cx="1142100" cy="58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05d8aa7d64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975" y="764550"/>
            <a:ext cx="5532051" cy="40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6601" y="584825"/>
            <a:ext cx="5510800" cy="44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305d8aa7d64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900" y="1046950"/>
            <a:ext cx="7766201" cy="34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305d8aa7d64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50" y="1023000"/>
            <a:ext cx="8735500" cy="3210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305d8aa7d64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012" y="863900"/>
            <a:ext cx="8303973" cy="337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5d8aa7d64_0_5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Knowledge Graph RAG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361" name="Google Shape;361;g305d8aa7d64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375" y="1406450"/>
            <a:ext cx="5202950" cy="27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05d8aa7d64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00" y="1557950"/>
            <a:ext cx="3220499" cy="2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94e535396_1_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Knowledge Graph RAG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368" name="Google Shape;368;g3094e535396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343" y="1268550"/>
            <a:ext cx="5641307" cy="35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94e535396_1_1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Knowledge Graph RAG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374" name="Google Shape;374;g3094e535396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988" y="1096800"/>
            <a:ext cx="5430024" cy="3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94e535396_1_0"/>
          <p:cNvSpPr txBox="1"/>
          <p:nvPr/>
        </p:nvSpPr>
        <p:spPr>
          <a:xfrm>
            <a:off x="118650" y="2057675"/>
            <a:ext cx="89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3094e535396_1_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RAG Prompt Techniques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81" name="Google Shape;381;g3094e535396_1_0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https://slow-yarn-066.notion.site/RAG-Prompt-Techniques-10dffc444faf8027ac2ddcb78423a369?pvs=4</a:t>
            </a:r>
            <a:r>
              <a:rPr lang="es" sz="14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3fd71d061b341f7c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3413" y="330937"/>
            <a:ext cx="5977176" cy="448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924" y="378038"/>
            <a:ext cx="4686150" cy="43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3553962e94e_0_296" title="Captura de pantalla 2025-05-06 a les 5.32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150" y="3618700"/>
            <a:ext cx="2281325" cy="13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3553962e94e_0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988" y="152400"/>
            <a:ext cx="288951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553962e94e_0_296"/>
          <p:cNvSpPr txBox="1"/>
          <p:nvPr>
            <p:ph idx="1" type="body"/>
          </p:nvPr>
        </p:nvSpPr>
        <p:spPr>
          <a:xfrm>
            <a:off x="3865150" y="2906578"/>
            <a:ext cx="4572900" cy="43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5"/>
              </a:rPr>
              <a:t>https://miro.com/app/board/uXjVNvklNmc=/</a:t>
            </a:r>
            <a:r>
              <a:rPr lang="e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53962e94e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300"/>
              <a:t>External Sources of Knowledge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300"/>
          </a:p>
        </p:txBody>
      </p:sp>
      <p:sp>
        <p:nvSpPr>
          <p:cNvPr id="103" name="Google Shape;103;p4"/>
          <p:cNvSpPr/>
          <p:nvPr/>
        </p:nvSpPr>
        <p:spPr>
          <a:xfrm>
            <a:off x="1201075" y="1186975"/>
            <a:ext cx="2064600" cy="31653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3539700" y="1186975"/>
            <a:ext cx="2064600" cy="31653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5878325" y="1186975"/>
            <a:ext cx="2064600" cy="31653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338" y="1344200"/>
            <a:ext cx="984076" cy="9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1669833" y="2392050"/>
            <a:ext cx="1127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Databases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1340320" y="2960375"/>
            <a:ext cx="17946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SQL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NoSQL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Vector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950" y="1364500"/>
            <a:ext cx="984076" cy="9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3875098" y="2392050"/>
            <a:ext cx="13938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Documents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674695" y="2960375"/>
            <a:ext cx="17946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Documents locals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Intranet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7250" y="1243162"/>
            <a:ext cx="1226749" cy="12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6213723" y="2392050"/>
            <a:ext cx="13938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Internet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6053920" y="2960375"/>
            <a:ext cx="17946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Google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Websites scrapping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APIs</a:t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976475" y="1169700"/>
            <a:ext cx="7451700" cy="36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RAG Workflow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192700" y="1287650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Preparation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2613250" y="1287650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Document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Loader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4033800" y="12876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Document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Chunker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5454350" y="12876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5"/>
          <p:cNvCxnSpPr>
            <a:stCxn id="121" idx="3"/>
            <a:endCxn id="122" idx="1"/>
          </p:cNvCxnSpPr>
          <p:nvPr/>
        </p:nvCxnSpPr>
        <p:spPr>
          <a:xfrm>
            <a:off x="2269100" y="1515950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213" y="1784600"/>
            <a:ext cx="517575" cy="53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5"/>
          <p:cNvCxnSpPr>
            <a:stCxn id="122" idx="3"/>
            <a:endCxn id="123" idx="1"/>
          </p:cNvCxnSpPr>
          <p:nvPr/>
        </p:nvCxnSpPr>
        <p:spPr>
          <a:xfrm>
            <a:off x="3689650" y="1515950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5975" y="1825546"/>
            <a:ext cx="410940" cy="45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"/>
          <p:cNvCxnSpPr>
            <a:stCxn id="123" idx="3"/>
            <a:endCxn id="124" idx="1"/>
          </p:cNvCxnSpPr>
          <p:nvPr/>
        </p:nvCxnSpPr>
        <p:spPr>
          <a:xfrm>
            <a:off x="5110200" y="15159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0" name="Google Shape;13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613" y="1757625"/>
            <a:ext cx="611875" cy="5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6874900" y="12876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Vector DB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p5"/>
          <p:cNvCxnSpPr>
            <a:stCxn id="124" idx="3"/>
            <a:endCxn id="131" idx="1"/>
          </p:cNvCxnSpPr>
          <p:nvPr/>
        </p:nvCxnSpPr>
        <p:spPr>
          <a:xfrm>
            <a:off x="6530750" y="15159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3" name="Google Shape;13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6163" y="1757625"/>
            <a:ext cx="493875" cy="4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2413" y="1820900"/>
            <a:ext cx="493877" cy="36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85288" y="1832501"/>
            <a:ext cx="344100" cy="34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2379000" y="2880150"/>
            <a:ext cx="1076400" cy="1076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5"/>
          <p:cNvCxnSpPr/>
          <p:nvPr/>
        </p:nvCxnSpPr>
        <p:spPr>
          <a:xfrm flipH="1">
            <a:off x="3439150" y="3321925"/>
            <a:ext cx="608700" cy="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p5"/>
          <p:cNvCxnSpPr/>
          <p:nvPr/>
        </p:nvCxnSpPr>
        <p:spPr>
          <a:xfrm flipH="1" rot="10800000">
            <a:off x="3444225" y="3483950"/>
            <a:ext cx="5934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" name="Google Shape;139;p5"/>
          <p:cNvSpPr/>
          <p:nvPr/>
        </p:nvSpPr>
        <p:spPr>
          <a:xfrm>
            <a:off x="4033800" y="31900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" name="Google Shape;140;p5"/>
          <p:cNvCxnSpPr>
            <a:stCxn id="139" idx="0"/>
            <a:endCxn id="130" idx="2"/>
          </p:cNvCxnSpPr>
          <p:nvPr/>
        </p:nvCxnSpPr>
        <p:spPr>
          <a:xfrm flipH="1" rot="10800000">
            <a:off x="4572000" y="2350038"/>
            <a:ext cx="1420500" cy="840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" name="Google Shape;141;p5"/>
          <p:cNvSpPr txBox="1"/>
          <p:nvPr/>
        </p:nvSpPr>
        <p:spPr>
          <a:xfrm>
            <a:off x="3770100" y="3956550"/>
            <a:ext cx="9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" name="Google Shape;142;p5"/>
          <p:cNvCxnSpPr>
            <a:stCxn id="141" idx="0"/>
          </p:cNvCxnSpPr>
          <p:nvPr/>
        </p:nvCxnSpPr>
        <p:spPr>
          <a:xfrm flipH="1" rot="10800000">
            <a:off x="4267200" y="3657150"/>
            <a:ext cx="3900" cy="29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" name="Google Shape;143;p5"/>
          <p:cNvSpPr/>
          <p:nvPr/>
        </p:nvSpPr>
        <p:spPr>
          <a:xfrm>
            <a:off x="6874900" y="31900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Rerank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" name="Google Shape;144;p5"/>
          <p:cNvCxnSpPr>
            <a:stCxn id="133" idx="2"/>
            <a:endCxn id="143" idx="0"/>
          </p:cNvCxnSpPr>
          <p:nvPr/>
        </p:nvCxnSpPr>
        <p:spPr>
          <a:xfrm>
            <a:off x="7413101" y="2251500"/>
            <a:ext cx="0" cy="93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5" name="Google Shape;14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7150" y="3697150"/>
            <a:ext cx="611875" cy="5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 txBox="1"/>
          <p:nvPr/>
        </p:nvSpPr>
        <p:spPr>
          <a:xfrm>
            <a:off x="4692425" y="2541450"/>
            <a:ext cx="9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Query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5454350" y="3190038"/>
            <a:ext cx="1076400" cy="4566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Augmented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" name="Google Shape;148;p5"/>
          <p:cNvCxnSpPr>
            <a:stCxn id="143" idx="1"/>
            <a:endCxn id="147" idx="3"/>
          </p:cNvCxnSpPr>
          <p:nvPr/>
        </p:nvCxnSpPr>
        <p:spPr>
          <a:xfrm rot="10800000">
            <a:off x="6530800" y="34183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5"/>
          <p:cNvCxnSpPr>
            <a:stCxn id="147" idx="1"/>
            <a:endCxn id="139" idx="3"/>
          </p:cNvCxnSpPr>
          <p:nvPr/>
        </p:nvCxnSpPr>
        <p:spPr>
          <a:xfrm rot="10800000">
            <a:off x="5110250" y="341833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" name="Google Shape;150;p5"/>
          <p:cNvSpPr txBox="1"/>
          <p:nvPr/>
        </p:nvSpPr>
        <p:spPr>
          <a:xfrm>
            <a:off x="7472375" y="2402400"/>
            <a:ext cx="9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Relevant Chunks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5599400" y="3753550"/>
            <a:ext cx="786300" cy="877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5655200" y="3834725"/>
            <a:ext cx="669600" cy="1116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5655200" y="4461525"/>
            <a:ext cx="669600" cy="1116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655200" y="4144375"/>
            <a:ext cx="669600" cy="271500"/>
          </a:xfrm>
          <a:prstGeom prst="rect">
            <a:avLst/>
          </a:prstGeom>
          <a:solidFill>
            <a:srgbClr val="B5661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5655200" y="3988217"/>
            <a:ext cx="669600" cy="1116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3404675" y="2942417"/>
            <a:ext cx="99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Augmented Prompt</a:t>
            </a:r>
            <a:endParaRPr b="0" i="0" sz="5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3379200" y="3447075"/>
            <a:ext cx="99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" sz="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0" i="0" sz="5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4308160" y="3956550"/>
            <a:ext cx="9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0" i="0" sz="7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Google Shape;159;p5"/>
          <p:cNvCxnSpPr>
            <a:endCxn id="158" idx="0"/>
          </p:cNvCxnSpPr>
          <p:nvPr/>
        </p:nvCxnSpPr>
        <p:spPr>
          <a:xfrm flipH="1">
            <a:off x="4805260" y="3667350"/>
            <a:ext cx="3600" cy="28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Document Loading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65" name="Google Shape;165;p6"/>
          <p:cNvSpPr txBox="1"/>
          <p:nvPr>
            <p:ph idx="1" type="body"/>
          </p:nvPr>
        </p:nvSpPr>
        <p:spPr>
          <a:xfrm>
            <a:off x="628650" y="1605725"/>
            <a:ext cx="5277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Los documentos se extraen de fuentes corporativas, APIs o bases de datos.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Transformación de texto a vector con el modelo de embedding.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Los vectores se guardan en una base de datos vectorial.</a:t>
            </a:r>
            <a:br>
              <a:rPr lang="es"/>
            </a:b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Los documentos no pueden ser demasiado grandes para la ventana de contexto.</a:t>
            </a:r>
            <a:endParaRPr/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3025" y="1605725"/>
            <a:ext cx="2376950" cy="23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976475" y="1764975"/>
            <a:ext cx="7451700" cy="156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Document Loading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1259700" y="1886595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Preparation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3091981" y="1886595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Document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Loader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4924262" y="1886563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7"/>
          <p:cNvCxnSpPr>
            <a:stCxn id="173" idx="3"/>
            <a:endCxn id="174" idx="1"/>
          </p:cNvCxnSpPr>
          <p:nvPr/>
        </p:nvCxnSpPr>
        <p:spPr>
          <a:xfrm>
            <a:off x="2648100" y="2181045"/>
            <a:ext cx="444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p7"/>
          <p:cNvCxnSpPr>
            <a:stCxn id="174" idx="3"/>
            <a:endCxn id="175" idx="1"/>
          </p:cNvCxnSpPr>
          <p:nvPr/>
        </p:nvCxnSpPr>
        <p:spPr>
          <a:xfrm>
            <a:off x="4480381" y="2181045"/>
            <a:ext cx="444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1142" y="2580394"/>
            <a:ext cx="530046" cy="58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3843" y="2492771"/>
            <a:ext cx="789221" cy="76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/>
          <p:nvPr/>
        </p:nvSpPr>
        <p:spPr>
          <a:xfrm>
            <a:off x="6756542" y="1886563"/>
            <a:ext cx="1388400" cy="588900"/>
          </a:xfrm>
          <a:prstGeom prst="roundRect">
            <a:avLst>
              <a:gd fmla="val 16667" name="adj"/>
            </a:avLst>
          </a:prstGeom>
          <a:solidFill>
            <a:srgbClr val="F8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Vector DB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1" name="Google Shape;181;p7"/>
          <p:cNvCxnSpPr>
            <a:stCxn id="175" idx="3"/>
            <a:endCxn id="180" idx="1"/>
          </p:cNvCxnSpPr>
          <p:nvPr/>
        </p:nvCxnSpPr>
        <p:spPr>
          <a:xfrm>
            <a:off x="6312662" y="2181013"/>
            <a:ext cx="444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2" name="Google Shape;18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2224" y="2492771"/>
            <a:ext cx="637019" cy="63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907" y="2574402"/>
            <a:ext cx="637022" cy="47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4042" y="2589366"/>
            <a:ext cx="443833" cy="44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Chunking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8000" y="1602900"/>
            <a:ext cx="3321626" cy="22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 txBox="1"/>
          <p:nvPr>
            <p:ph idx="1" type="body"/>
          </p:nvPr>
        </p:nvSpPr>
        <p:spPr>
          <a:xfrm>
            <a:off x="628650" y="1605725"/>
            <a:ext cx="46089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División de los documentos en fragmentos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Basados en tamaño, temas, semántica o sección lógica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Mejora la precisión en la recuperación y análisis</a:t>
            </a:r>
            <a:br>
              <a:rPr lang="es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Cuanto más pequeños son los fragmentos, menor es el costo de inferencia del LLM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/>
          <p:nvPr/>
        </p:nvSpPr>
        <p:spPr>
          <a:xfrm>
            <a:off x="537850" y="1811975"/>
            <a:ext cx="8099100" cy="149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Chunking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98" name="Google Shape;198;p9"/>
          <p:cNvSpPr/>
          <p:nvPr/>
        </p:nvSpPr>
        <p:spPr>
          <a:xfrm>
            <a:off x="665125" y="1957616"/>
            <a:ext cx="1244400" cy="5280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Preparation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2307461" y="1957616"/>
            <a:ext cx="1244400" cy="5280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Document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Loader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3949797" y="1957602"/>
            <a:ext cx="1244400" cy="5280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Document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Chunker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5592134" y="1957602"/>
            <a:ext cx="1244400" cy="5280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" name="Google Shape;202;p9"/>
          <p:cNvCxnSpPr>
            <a:stCxn id="198" idx="3"/>
            <a:endCxn id="199" idx="1"/>
          </p:cNvCxnSpPr>
          <p:nvPr/>
        </p:nvCxnSpPr>
        <p:spPr>
          <a:xfrm>
            <a:off x="1909525" y="2221616"/>
            <a:ext cx="397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834" y="2532148"/>
            <a:ext cx="598382" cy="622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9"/>
          <p:cNvCxnSpPr>
            <a:stCxn id="199" idx="3"/>
            <a:endCxn id="200" idx="1"/>
          </p:cNvCxnSpPr>
          <p:nvPr/>
        </p:nvCxnSpPr>
        <p:spPr>
          <a:xfrm>
            <a:off x="3551861" y="2221616"/>
            <a:ext cx="397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5" name="Google Shape;2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134" y="2579486"/>
            <a:ext cx="475099" cy="5278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9"/>
          <p:cNvCxnSpPr>
            <a:stCxn id="200" idx="3"/>
            <a:endCxn id="201" idx="1"/>
          </p:cNvCxnSpPr>
          <p:nvPr/>
        </p:nvCxnSpPr>
        <p:spPr>
          <a:xfrm>
            <a:off x="5194197" y="2221602"/>
            <a:ext cx="397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7" name="Google Shape;2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0659" y="2500961"/>
            <a:ext cx="707405" cy="6849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9"/>
          <p:cNvSpPr/>
          <p:nvPr/>
        </p:nvSpPr>
        <p:spPr>
          <a:xfrm>
            <a:off x="7234470" y="1957602"/>
            <a:ext cx="1244400" cy="528000"/>
          </a:xfrm>
          <a:prstGeom prst="roundRect">
            <a:avLst>
              <a:gd fmla="val 16667" name="adj"/>
            </a:avLst>
          </a:prstGeom>
          <a:solidFill>
            <a:srgbClr val="B566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Vector DB</a:t>
            </a:r>
            <a:endParaRPr b="1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9"/>
          <p:cNvCxnSpPr>
            <a:stCxn id="201" idx="3"/>
            <a:endCxn id="208" idx="1"/>
          </p:cNvCxnSpPr>
          <p:nvPr/>
        </p:nvCxnSpPr>
        <p:spPr>
          <a:xfrm>
            <a:off x="6836534" y="2221602"/>
            <a:ext cx="397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10" name="Google Shape;21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1206" y="2500962"/>
            <a:ext cx="570982" cy="5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650" y="2574115"/>
            <a:ext cx="570984" cy="4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0231" y="2587527"/>
            <a:ext cx="397823" cy="39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